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1" r:id="rId5"/>
    <p:sldId id="259" r:id="rId6"/>
    <p:sldId id="274" r:id="rId7"/>
    <p:sldId id="261" r:id="rId8"/>
    <p:sldId id="302" r:id="rId9"/>
    <p:sldId id="276" r:id="rId10"/>
    <p:sldId id="278" r:id="rId11"/>
    <p:sldId id="277" r:id="rId12"/>
    <p:sldId id="263" r:id="rId13"/>
    <p:sldId id="265" r:id="rId14"/>
    <p:sldId id="275" r:id="rId15"/>
    <p:sldId id="279" r:id="rId16"/>
    <p:sldId id="280" r:id="rId17"/>
    <p:sldId id="286" r:id="rId18"/>
    <p:sldId id="281" r:id="rId19"/>
    <p:sldId id="282" r:id="rId20"/>
    <p:sldId id="283" r:id="rId21"/>
    <p:sldId id="284" r:id="rId22"/>
    <p:sldId id="285" r:id="rId23"/>
    <p:sldId id="271" r:id="rId24"/>
    <p:sldId id="287" r:id="rId25"/>
    <p:sldId id="288" r:id="rId26"/>
    <p:sldId id="289" r:id="rId27"/>
    <p:sldId id="290" r:id="rId28"/>
    <p:sldId id="291" r:id="rId29"/>
    <p:sldId id="299" r:id="rId30"/>
    <p:sldId id="292" r:id="rId31"/>
    <p:sldId id="293" r:id="rId32"/>
    <p:sldId id="294" r:id="rId33"/>
    <p:sldId id="295" r:id="rId34"/>
    <p:sldId id="297" r:id="rId35"/>
    <p:sldId id="296" r:id="rId36"/>
    <p:sldId id="298" r:id="rId37"/>
    <p:sldId id="300" r:id="rId38"/>
    <p:sldId id="27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49" autoAdjust="0"/>
  </p:normalViewPr>
  <p:slideViewPr>
    <p:cSldViewPr snapToGrid="0">
      <p:cViewPr varScale="1">
        <p:scale>
          <a:sx n="80" d="100"/>
          <a:sy n="80" d="100"/>
        </p:scale>
        <p:origin x="6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0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89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66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7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8756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71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03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3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2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2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9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28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6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BCF44-F876-461C-916B-F0355CED664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097D1DF-7150-489F-B866-9F96D8F21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3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2438" y="2876550"/>
            <a:ext cx="8915399" cy="2262781"/>
          </a:xfrm>
        </p:spPr>
        <p:txBody>
          <a:bodyPr/>
          <a:lstStyle/>
          <a:p>
            <a:r>
              <a:rPr lang="en-US" dirty="0" smtClean="0"/>
              <a:t>Boeing 737-700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65463" y="5731717"/>
            <a:ext cx="8915399" cy="1126283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Выполнил </a:t>
            </a:r>
            <a:r>
              <a:rPr lang="ru-RU" dirty="0" smtClean="0"/>
              <a:t>студент группы ИУ2-79</a:t>
            </a:r>
          </a:p>
          <a:p>
            <a:pPr algn="r"/>
            <a:r>
              <a:rPr lang="ru-RU" dirty="0"/>
              <a:t> </a:t>
            </a:r>
            <a:r>
              <a:rPr lang="ru-RU" dirty="0" smtClean="0"/>
              <a:t> Г. </a:t>
            </a:r>
            <a:r>
              <a:rPr lang="ru-RU" dirty="0" smtClean="0"/>
              <a:t>Рабаданов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98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275" y="662210"/>
            <a:ext cx="8911687" cy="1280890"/>
          </a:xfrm>
        </p:spPr>
        <p:txBody>
          <a:bodyPr/>
          <a:lstStyle/>
          <a:p>
            <a:r>
              <a:rPr lang="ru-RU" dirty="0" smtClean="0"/>
              <a:t>Оперение</a:t>
            </a:r>
            <a:endParaRPr lang="ru-RU" dirty="0"/>
          </a:p>
        </p:txBody>
      </p:sp>
      <p:pic>
        <p:nvPicPr>
          <p:cNvPr id="4098" name="Picture 2" descr="http://img15.nnm.me/9/5/c/8/5/5acec21c69d08297ef0d6f06c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302655"/>
            <a:ext cx="9121775" cy="553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9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-fotki.yandex.ru/get/3305/96074037.72/0_d33ef_d777a982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88"/>
            <a:ext cx="10325100" cy="68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7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801" y="643160"/>
            <a:ext cx="2255300" cy="728440"/>
          </a:xfrm>
        </p:spPr>
        <p:txBody>
          <a:bodyPr/>
          <a:lstStyle/>
          <a:p>
            <a:r>
              <a:rPr lang="ru-RU" dirty="0" smtClean="0"/>
              <a:t>Шасси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22474"/>
            <a:ext cx="6686549" cy="660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4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-9781"/>
            <a:ext cx="10296525" cy="68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7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925"/>
            <a:ext cx="10277475" cy="685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3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41" y="1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3429"/>
            <a:ext cx="10287000" cy="68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1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3175" y="1172349"/>
            <a:ext cx="964882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Пилоты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воздействуют на систему управления самолетом при помощи следующих элементов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Две штурвальные колонки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Два штурвальных колеса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Две пары педалей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Рычаг интерцепторов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Рычаг управления закрылками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Выключатели триммера стабилизатора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Переключатель пересиливания триммера стабилизатора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Переключатели триммера стабилизатора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Колесо триммера стабилизатора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Переключатели триммера элеронов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Переключатель триммера РН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Переключатели демпфера рыскания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Переключатели системы управления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Переключатель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спойлеров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Дублирующий рычаг управления закрылками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1620" y="710684"/>
            <a:ext cx="7325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Система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управления самолетом Boeing 737NG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559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tudfiles.ru/html/2706/282/html_jwm4R1ZD1J.3xLo/htmlconvd-7lp6pD_html_m5b9ef85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1"/>
            <a:ext cx="49244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688557" y="701159"/>
            <a:ext cx="57938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Схема управления самолета </a:t>
            </a:r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крену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91051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8557" y="701159"/>
            <a:ext cx="579389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Схема управления самолета </a:t>
            </a:r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 </a:t>
            </a:r>
            <a:r>
              <a:rPr lang="ru-RU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тангажу</a:t>
            </a:r>
            <a:endParaRPr lang="ru-RU" sz="3200" dirty="0"/>
          </a:p>
        </p:txBody>
      </p:sp>
      <p:pic>
        <p:nvPicPr>
          <p:cNvPr id="4" name="Рисунок 3" descr="http://www.studfiles.ru/html/2706/282/html_jwm4R1ZD1J.3xLo/htmlconvd-7lp6pD_html_a88dc8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0"/>
            <a:ext cx="49297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451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850" y="643160"/>
            <a:ext cx="8911687" cy="1280890"/>
          </a:xfrm>
        </p:spPr>
        <p:txBody>
          <a:bodyPr/>
          <a:lstStyle/>
          <a:p>
            <a:r>
              <a:rPr lang="ru-RU" b="1" dirty="0" smtClean="0"/>
              <a:t>Содержание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9199" y="1167035"/>
            <a:ext cx="4592638" cy="5690965"/>
          </a:xfrm>
        </p:spPr>
        <p:txBody>
          <a:bodyPr>
            <a:normAutofit/>
          </a:bodyPr>
          <a:lstStyle/>
          <a:p>
            <a:r>
              <a:rPr lang="ru-RU" dirty="0" smtClean="0"/>
              <a:t>Общие </a:t>
            </a:r>
            <a:r>
              <a:rPr lang="ru-RU" dirty="0" smtClean="0"/>
              <a:t>сведения</a:t>
            </a:r>
          </a:p>
          <a:p>
            <a:r>
              <a:rPr lang="ru-RU" dirty="0" smtClean="0"/>
              <a:t>Фюзеляж</a:t>
            </a:r>
            <a:endParaRPr lang="ru-RU" dirty="0" smtClean="0"/>
          </a:p>
          <a:p>
            <a:r>
              <a:rPr lang="ru-RU" dirty="0" smtClean="0"/>
              <a:t>Органы </a:t>
            </a:r>
            <a:r>
              <a:rPr lang="ru-RU" dirty="0"/>
              <a:t>управления </a:t>
            </a:r>
            <a:r>
              <a:rPr lang="ru-RU" dirty="0" smtClean="0"/>
              <a:t>самолетом</a:t>
            </a:r>
          </a:p>
          <a:p>
            <a:r>
              <a:rPr lang="ru-RU" dirty="0" smtClean="0"/>
              <a:t>Шасси</a:t>
            </a:r>
          </a:p>
          <a:p>
            <a:r>
              <a:rPr lang="ru-RU" dirty="0" smtClean="0"/>
              <a:t>Система </a:t>
            </a:r>
            <a:r>
              <a:rPr lang="ru-RU" dirty="0" smtClean="0"/>
              <a:t>управления</a:t>
            </a:r>
          </a:p>
          <a:p>
            <a:r>
              <a:rPr lang="ru-RU" dirty="0" smtClean="0"/>
              <a:t>Авионика</a:t>
            </a:r>
          </a:p>
          <a:p>
            <a:r>
              <a:rPr lang="ru-RU" dirty="0" smtClean="0"/>
              <a:t>Гидравлическая система</a:t>
            </a:r>
          </a:p>
          <a:p>
            <a:r>
              <a:rPr lang="ru-RU" dirty="0" smtClean="0"/>
              <a:t>Топливная система</a:t>
            </a:r>
          </a:p>
          <a:p>
            <a:r>
              <a:rPr lang="ru-RU" dirty="0" smtClean="0"/>
              <a:t>Силовая установка</a:t>
            </a:r>
          </a:p>
          <a:p>
            <a:r>
              <a:rPr lang="ru-RU" dirty="0" smtClean="0"/>
              <a:t>Система электроснабжения</a:t>
            </a:r>
          </a:p>
          <a:p>
            <a:r>
              <a:rPr lang="ru-RU" dirty="0" smtClean="0"/>
              <a:t>Кислородная система</a:t>
            </a:r>
          </a:p>
          <a:p>
            <a:r>
              <a:rPr lang="ru-RU" dirty="0" smtClean="0"/>
              <a:t>Система кондиционирования</a:t>
            </a:r>
          </a:p>
          <a:p>
            <a:r>
              <a:rPr lang="ru-RU" dirty="0" smtClean="0"/>
              <a:t>Система водоснабжения </a:t>
            </a:r>
          </a:p>
          <a:p>
            <a:r>
              <a:rPr lang="ru-RU" dirty="0" smtClean="0"/>
              <a:t>Система удаления отбросов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8813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5082" y="1329809"/>
            <a:ext cx="579389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Схема управления </a:t>
            </a:r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самолета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рулем направления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(рыскание)</a:t>
            </a:r>
            <a:endParaRPr lang="ru-RU" sz="3200" dirty="0"/>
          </a:p>
        </p:txBody>
      </p:sp>
      <p:pic>
        <p:nvPicPr>
          <p:cNvPr id="4" name="Рисунок 3" descr="http://www.studfiles.ru/html/2706/282/html_jwm4R1ZD1J.3xLo/htmlconvd-7lp6pD_html_bb1004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0"/>
            <a:ext cx="5953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589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3307" y="644009"/>
            <a:ext cx="38831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Схема управления </a:t>
            </a:r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3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спойлерами</a:t>
            </a:r>
            <a:endParaRPr lang="ru-RU" sz="3200" dirty="0"/>
          </a:p>
        </p:txBody>
      </p:sp>
      <p:pic>
        <p:nvPicPr>
          <p:cNvPr id="5" name="Рисунок 4" descr="http://www.studfiles.ru/html/2706/282/html_jwm4R1ZD1J.3xLo/htmlconvd-7lp6pD_html_m37c6160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0"/>
            <a:ext cx="61531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88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8557" y="701159"/>
            <a:ext cx="41881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Схема управления </a:t>
            </a:r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</a:t>
            </a:r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еханизацией крыла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Рисунок 4" descr="http://www.studfiles.ru/html/2706/282/html_jwm4R1ZD1J.3xLo/htmlconvd-7lp6pD_html_75641ae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"/>
            <a:ext cx="5905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998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225" y="624110"/>
            <a:ext cx="2626775" cy="640445"/>
          </a:xfrm>
        </p:spPr>
        <p:txBody>
          <a:bodyPr/>
          <a:lstStyle/>
          <a:p>
            <a:r>
              <a:rPr lang="ru-RU" dirty="0" smtClean="0"/>
              <a:t>Авионика</a:t>
            </a:r>
            <a:endParaRPr lang="ru-RU" dirty="0"/>
          </a:p>
        </p:txBody>
      </p:sp>
      <p:pic>
        <p:nvPicPr>
          <p:cNvPr id="13314" name="Picture 2" descr="http://topairlines.ru/upload/images/original_cockp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234" y="1400953"/>
            <a:ext cx="9573766" cy="54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0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25" y="652685"/>
            <a:ext cx="8911687" cy="1280890"/>
          </a:xfrm>
        </p:spPr>
        <p:txBody>
          <a:bodyPr/>
          <a:lstStyle/>
          <a:p>
            <a:r>
              <a:rPr lang="ru-RU" b="1" dirty="0" smtClean="0"/>
              <a:t>Гидравлическая система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33" l="1895" r="96421">
                        <a14:foregroundMark x1="24211" y1="46656" x2="17895" y2="23795"/>
                        <a14:foregroundMark x1="18105" y1="22862" x2="24000" y2="17729"/>
                        <a14:foregroundMark x1="24000" y1="17729" x2="44421" y2="45723"/>
                        <a14:foregroundMark x1="44421" y1="45723" x2="65263" y2="32037"/>
                        <a14:foregroundMark x1="65368" y1="31882" x2="64421" y2="27683"/>
                        <a14:foregroundMark x1="64316" y1="27838" x2="62000" y2="20373"/>
                        <a14:foregroundMark x1="62000" y1="20373" x2="70105" y2="14619"/>
                        <a14:foregroundMark x1="70105" y1="14619" x2="71579" y2="16952"/>
                        <a14:foregroundMark x1="71579" y1="16952" x2="77263" y2="1866"/>
                        <a14:foregroundMark x1="77263" y1="1866" x2="81579" y2="0"/>
                        <a14:foregroundMark x1="86316" y1="778" x2="81368" y2="25039"/>
                        <a14:foregroundMark x1="81368" y1="25039" x2="98421" y2="36703"/>
                        <a14:foregroundMark x1="98105" y1="36858" x2="98947" y2="37481"/>
                        <a14:foregroundMark x1="98947" y1="37481" x2="92947" y2="43546"/>
                        <a14:foregroundMark x1="92947" y1="43546" x2="78316" y2="41369"/>
                        <a14:foregroundMark x1="78316" y1="41369" x2="62000" y2="62208"/>
                        <a14:foregroundMark x1="62000" y1="62208" x2="97579" y2="81493"/>
                        <a14:foregroundMark x1="97579" y1="81493" x2="84632" y2="93002"/>
                        <a14:foregroundMark x1="84632" y1="93002" x2="61684" y2="86314"/>
                        <a14:foregroundMark x1="61684" y1="86314" x2="50211" y2="94712"/>
                        <a14:foregroundMark x1="50211" y1="94868" x2="41895" y2="87247"/>
                        <a14:foregroundMark x1="41895" y1="87247" x2="45263" y2="82582"/>
                        <a14:foregroundMark x1="45263" y1="82582" x2="38526" y2="81026"/>
                        <a14:foregroundMark x1="38526" y1="81026" x2="17053" y2="97823"/>
                        <a14:foregroundMark x1="17053" y1="97667" x2="4632" y2="97045"/>
                        <a14:foregroundMark x1="4737" y1="96890" x2="2842" y2="89580"/>
                        <a14:foregroundMark x1="2842" y1="89580" x2="8000" y2="74184"/>
                        <a14:foregroundMark x1="8000" y1="74184" x2="21789" y2="63142"/>
                        <a14:foregroundMark x1="21895" y1="62830" x2="20526" y2="55988"/>
                        <a14:foregroundMark x1="20737" y1="55988" x2="25684" y2="52877"/>
                        <a14:foregroundMark x1="25684" y1="52255" x2="24000" y2="45723"/>
                        <a14:foregroundMark x1="19579" y1="27838" x2="18632" y2="23328"/>
                        <a14:backgroundMark x1="7053" y1="25816" x2="7053" y2="25816"/>
                        <a14:backgroundMark x1="4842" y1="13064" x2="4842" y2="13064"/>
                        <a14:backgroundMark x1="8421" y1="6532" x2="8421" y2="6532"/>
                        <a14:backgroundMark x1="35368" y1="10109" x2="35368" y2="10109"/>
                        <a14:backgroundMark x1="48000" y1="11353" x2="48000" y2="11353"/>
                        <a14:backgroundMark x1="21789" y1="6532" x2="1895" y2="50078"/>
                        <a14:backgroundMark x1="14947" y1="30171" x2="20105" y2="48834"/>
                        <a14:backgroundMark x1="20105" y1="48834" x2="0" y2="74650"/>
                        <a14:backgroundMark x1="19368" y1="6687" x2="43368" y2="40435"/>
                        <a14:backgroundMark x1="43474" y1="39347" x2="62737" y2="27994"/>
                        <a14:backgroundMark x1="62737" y1="27994" x2="58316" y2="15863"/>
                        <a14:backgroundMark x1="58632" y1="15241" x2="71789" y2="9331"/>
                        <a14:backgroundMark x1="71789" y1="9331" x2="75053" y2="0"/>
                        <a14:backgroundMark x1="88211" y1="1400" x2="82632" y2="24417"/>
                        <a14:backgroundMark x1="82526" y1="24572" x2="84105" y2="25505"/>
                        <a14:backgroundMark x1="98632" y1="46034" x2="78421" y2="42924"/>
                        <a14:backgroundMark x1="78421" y1="42924" x2="65263" y2="59876"/>
                        <a14:backgroundMark x1="65368" y1="59253" x2="89053" y2="67341"/>
                        <a14:backgroundMark x1="97789" y1="82893" x2="82421" y2="96890"/>
                        <a14:backgroundMark x1="83684" y1="96423" x2="60947" y2="88491"/>
                        <a14:backgroundMark x1="60947" y1="88491" x2="47684" y2="98289"/>
                        <a14:backgroundMark x1="49579" y1="97201" x2="39368" y2="86781"/>
                        <a14:backgroundMark x1="39895" y1="86781" x2="42105" y2="83826"/>
                        <a14:backgroundMark x1="42000" y1="83981" x2="39158" y2="82426"/>
                        <a14:backgroundMark x1="39368" y1="82582" x2="18737" y2="98445"/>
                        <a14:backgroundMark x1="18737" y1="98445" x2="1368" y2="97667"/>
                        <a14:backgroundMark x1="1263" y1="96734" x2="3579" y2="77760"/>
                        <a14:backgroundMark x1="3789" y1="77605" x2="4632" y2="75428"/>
                        <a14:backgroundMark x1="6737" y1="72784" x2="20842" y2="62053"/>
                        <a14:backgroundMark x1="19789" y1="55832" x2="24316" y2="51788"/>
                        <a14:backgroundMark x1="31684" y1="87247" x2="38526" y2="81649"/>
                        <a14:backgroundMark x1="38842" y1="81649" x2="43684" y2="82737"/>
                        <a14:backgroundMark x1="43684" y1="82582" x2="41053" y2="89580"/>
                        <a14:backgroundMark x1="81789" y1="93313" x2="61789" y2="86781"/>
                        <a14:backgroundMark x1="61789" y1="86781" x2="48421" y2="96267"/>
                        <a14:backgroundMark x1="38211" y1="35303" x2="44105" y2="44635"/>
                        <a14:backgroundMark x1="44105" y1="44635" x2="64737" y2="31415"/>
                        <a14:backgroundMark x1="64737" y1="31415" x2="64632" y2="30638"/>
                        <a14:backgroundMark x1="69263" y1="12131" x2="71579" y2="15086"/>
                        <a14:backgroundMark x1="71579" y1="15086" x2="77053" y2="0"/>
                        <a14:backgroundMark x1="76737" y1="933" x2="79368" y2="156"/>
                        <a14:backgroundMark x1="92526" y1="44479" x2="78632" y2="41680"/>
                        <a14:backgroundMark x1="78421" y1="41835" x2="62526" y2="62053"/>
                        <a14:backgroundMark x1="62737" y1="62519" x2="85579" y2="72162"/>
                        <a14:backgroundMark x1="84421" y1="94090" x2="68316" y2="88647"/>
                        <a14:backgroundMark x1="48842" y1="94401" x2="39158" y2="84292"/>
                        <a14:backgroundMark x1="85263" y1="26905" x2="81474" y2="24883"/>
                        <a14:backgroundMark x1="81474" y1="24883" x2="81579" y2="24883"/>
                        <a14:backgroundMark x1="25263" y1="52255" x2="18105" y2="241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777" y="68659"/>
            <a:ext cx="9932398" cy="67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0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0225" y="-7067"/>
            <a:ext cx="10391775" cy="68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66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1850" y="624110"/>
            <a:ext cx="8911687" cy="1280890"/>
          </a:xfrm>
        </p:spPr>
        <p:txBody>
          <a:bodyPr/>
          <a:lstStyle/>
          <a:p>
            <a:r>
              <a:rPr lang="ru-RU" b="1" dirty="0" smtClean="0"/>
              <a:t>Топливная система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6" b="93784" l="847" r="100000">
                        <a14:foregroundMark x1="1186" y1="47838" x2="38814" y2="35135"/>
                        <a14:foregroundMark x1="38814" y1="35135" x2="38644" y2="57297"/>
                        <a14:foregroundMark x1="38644" y1="57297" x2="33390" y2="57027"/>
                        <a14:foregroundMark x1="33390" y1="57027" x2="33220" y2="85676"/>
                        <a14:foregroundMark x1="33220" y1="85676" x2="45424" y2="85946"/>
                        <a14:foregroundMark x1="45254" y1="85676" x2="45254" y2="97027"/>
                        <a14:foregroundMark x1="44915" y1="95946" x2="45254" y2="97297"/>
                        <a14:foregroundMark x1="45254" y1="97297" x2="54915" y2="96757"/>
                        <a14:foregroundMark x1="54915" y1="96757" x2="55424" y2="86486"/>
                        <a14:foregroundMark x1="55424" y1="86486" x2="68475" y2="87027"/>
                        <a14:foregroundMark x1="68475" y1="87027" x2="68136" y2="57027"/>
                        <a14:foregroundMark x1="68136" y1="57027" x2="62542" y2="57027"/>
                        <a14:foregroundMark x1="62542" y1="57027" x2="62542" y2="34865"/>
                        <a14:foregroundMark x1="62542" y1="34865" x2="99153" y2="47838"/>
                        <a14:backgroundMark x1="32373" y1="56486" x2="38136" y2="55946"/>
                        <a14:backgroundMark x1="38136" y1="56216" x2="38475" y2="35676"/>
                        <a14:backgroundMark x1="38475" y1="35676" x2="38136" y2="35946"/>
                        <a14:backgroundMark x1="69153" y1="55946" x2="63051" y2="55946"/>
                        <a14:backgroundMark x1="63051" y1="55946" x2="62712" y2="35405"/>
                        <a14:backgroundMark x1="98983" y1="32162" x2="99492" y2="5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97" y="709835"/>
            <a:ext cx="9940528" cy="6233890"/>
          </a:xfrm>
        </p:spPr>
      </p:pic>
    </p:spTree>
    <p:extLst>
      <p:ext uri="{BB962C8B-B14F-4D97-AF65-F5344CB8AC3E}">
        <p14:creationId xmlns:p14="http://schemas.microsoft.com/office/powerpoint/2010/main" val="1528862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225" y="652685"/>
            <a:ext cx="8911687" cy="1280890"/>
          </a:xfrm>
        </p:spPr>
        <p:txBody>
          <a:bodyPr/>
          <a:lstStyle/>
          <a:p>
            <a:r>
              <a:rPr lang="ru-RU" b="1" dirty="0" smtClean="0"/>
              <a:t>Силовая установка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825" y="1229446"/>
            <a:ext cx="8639175" cy="56285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850" y="1614851"/>
            <a:ext cx="6096000" cy="42088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 marR="9525">
              <a:lnSpc>
                <a:spcPct val="200000"/>
              </a:lnSpc>
              <a:spcBef>
                <a:spcPts val="75"/>
              </a:spcBef>
              <a:spcAft>
                <a:spcPts val="75"/>
              </a:spcAft>
            </a:pPr>
            <a:r>
              <a:rPr lang="ru-RU" sz="2000" dirty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Характеристики двигателя CFM56-7: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sz="20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двухконтурности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5,5</a:t>
            </a:r>
            <a:endParaRPr lang="ru-RU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степень повышения давления </a:t>
            </a:r>
            <a:endParaRPr lang="ru-RU" sz="2000" b="1" dirty="0" smtClean="0">
              <a:solidFill>
                <a:srgbClr val="0070C0"/>
              </a:solidFill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200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компрессоре — 32,7</a:t>
            </a:r>
            <a:endParaRPr lang="ru-RU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расход воздуха — 307 кг/сек</a:t>
            </a:r>
            <a:endParaRPr lang="ru-RU" sz="3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статическая тяга — 86,5 кН</a:t>
            </a:r>
            <a:endParaRPr lang="ru-RU" sz="32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23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677" y="0"/>
            <a:ext cx="9003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71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225" y="643160"/>
            <a:ext cx="8911687" cy="1280890"/>
          </a:xfrm>
        </p:spPr>
        <p:txBody>
          <a:bodyPr/>
          <a:lstStyle/>
          <a:p>
            <a:r>
              <a:rPr lang="ru-RU" b="1" dirty="0" smtClean="0"/>
              <a:t>Система электроснабжения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8225" y="1350169"/>
            <a:ext cx="7343775" cy="5507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0619" y="2092279"/>
            <a:ext cx="4062331" cy="3241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600" b="1" dirty="0"/>
              <a:t>ВСУ GTCP85-129 </a:t>
            </a:r>
            <a:endParaRPr lang="ru-RU" sz="3600" b="1" dirty="0" smtClean="0"/>
          </a:p>
          <a:p>
            <a:pPr>
              <a:lnSpc>
                <a:spcPct val="200000"/>
              </a:lnSpc>
            </a:pPr>
            <a:r>
              <a:rPr lang="ru-RU" sz="3600" b="1" dirty="0" smtClean="0"/>
              <a:t>на </a:t>
            </a:r>
            <a:r>
              <a:rPr lang="ru-RU" sz="3600" b="1" dirty="0"/>
              <a:t>самолёте </a:t>
            </a:r>
            <a:endParaRPr lang="ru-RU" sz="3600" b="1" dirty="0" smtClean="0"/>
          </a:p>
          <a:p>
            <a:pPr>
              <a:lnSpc>
                <a:spcPct val="200000"/>
              </a:lnSpc>
            </a:pPr>
            <a:r>
              <a:rPr lang="ru-RU" sz="3600" b="1" dirty="0" smtClean="0"/>
              <a:t>Boeing </a:t>
            </a:r>
            <a:r>
              <a:rPr lang="ru-RU" sz="3600" b="1" dirty="0"/>
              <a:t>737-400</a:t>
            </a:r>
          </a:p>
        </p:txBody>
      </p:sp>
    </p:spTree>
    <p:extLst>
      <p:ext uri="{BB962C8B-B14F-4D97-AF65-F5344CB8AC3E}">
        <p14:creationId xmlns:p14="http://schemas.microsoft.com/office/powerpoint/2010/main" val="255676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425" y="662210"/>
            <a:ext cx="8911687" cy="1280890"/>
          </a:xfrm>
        </p:spPr>
        <p:txBody>
          <a:bodyPr/>
          <a:lstStyle/>
          <a:p>
            <a:r>
              <a:rPr lang="ru-RU" b="1" dirty="0" smtClean="0"/>
              <a:t>Общие сведения</a:t>
            </a:r>
            <a:endParaRPr lang="ru-RU" b="1" dirty="0"/>
          </a:p>
        </p:txBody>
      </p:sp>
      <p:pic>
        <p:nvPicPr>
          <p:cNvPr id="1026" name="Picture 2" descr="Картинки по запросу 737-700 схема кры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331591"/>
            <a:ext cx="8820150" cy="552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04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800" y="643160"/>
            <a:ext cx="8911687" cy="1280890"/>
          </a:xfrm>
        </p:spPr>
        <p:txBody>
          <a:bodyPr/>
          <a:lstStyle/>
          <a:p>
            <a:r>
              <a:rPr lang="ru-RU" b="1" dirty="0" smtClean="0"/>
              <a:t>Кислородная </a:t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            система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5233" y="0"/>
            <a:ext cx="5216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93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401" y="0"/>
            <a:ext cx="861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56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775" y="1366"/>
            <a:ext cx="7896225" cy="6856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800" y="1376585"/>
            <a:ext cx="8911687" cy="1280890"/>
          </a:xfrm>
        </p:spPr>
        <p:txBody>
          <a:bodyPr/>
          <a:lstStyle/>
          <a:p>
            <a:r>
              <a:rPr lang="ru-RU" b="1" dirty="0" smtClean="0"/>
              <a:t>Система </a:t>
            </a:r>
            <a:br>
              <a:rPr lang="ru-RU" b="1" dirty="0" smtClean="0"/>
            </a:br>
            <a:r>
              <a:rPr lang="ru-RU" b="1" dirty="0" smtClean="0"/>
              <a:t>кондиционирования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933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075" y="16591"/>
            <a:ext cx="10067925" cy="684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00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6100" y="672860"/>
            <a:ext cx="9105900" cy="61851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25" y="652685"/>
            <a:ext cx="8911687" cy="1280890"/>
          </a:xfrm>
        </p:spPr>
        <p:txBody>
          <a:bodyPr/>
          <a:lstStyle/>
          <a:p>
            <a:r>
              <a:rPr lang="ru-RU" b="1" dirty="0" smtClean="0"/>
              <a:t>Система водоснабжения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88311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0700" y="3791"/>
            <a:ext cx="10485438" cy="68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2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700" y="652685"/>
            <a:ext cx="8911687" cy="1280890"/>
          </a:xfrm>
        </p:spPr>
        <p:txBody>
          <a:bodyPr/>
          <a:lstStyle/>
          <a:p>
            <a:r>
              <a:rPr lang="ru-RU" b="1" dirty="0"/>
              <a:t>Система удаления отбросов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25" y="1542436"/>
            <a:ext cx="9585358" cy="53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2162"/>
            <a:ext cx="10315575" cy="6855838"/>
          </a:xfrm>
        </p:spPr>
      </p:pic>
    </p:spTree>
    <p:extLst>
      <p:ext uri="{BB962C8B-B14F-4D97-AF65-F5344CB8AC3E}">
        <p14:creationId xmlns:p14="http://schemas.microsoft.com/office/powerpoint/2010/main" val="3089341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amolety.org/wp-content/gallery/boeing-737-700-transaero/ei-euz-transaero-airlines-boeing-737-700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4143"/>
            <a:ext cx="10267950" cy="68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1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080852"/>
              </p:ext>
            </p:extLst>
          </p:nvPr>
        </p:nvGraphicFramePr>
        <p:xfrm>
          <a:off x="-1" y="0"/>
          <a:ext cx="12192001" cy="685799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0501858">
                  <a:extLst>
                    <a:ext uri="{9D8B030D-6E8A-4147-A177-3AD203B41FA5}">
                      <a16:colId xmlns:a16="http://schemas.microsoft.com/office/drawing/2014/main" val="675726417"/>
                    </a:ext>
                  </a:extLst>
                </a:gridCol>
                <a:gridCol w="1690143">
                  <a:extLst>
                    <a:ext uri="{9D8B030D-6E8A-4147-A177-3AD203B41FA5}">
                      <a16:colId xmlns:a16="http://schemas.microsoft.com/office/drawing/2014/main" val="357171428"/>
                    </a:ext>
                  </a:extLst>
                </a:gridCol>
              </a:tblGrid>
              <a:tr h="2722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Размеры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515942"/>
                  </a:ext>
                </a:extLst>
              </a:tr>
              <a:tr h="13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размах крыла (м)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длина самолета (м)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высота (м)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площадь крыла (</a:t>
                      </a:r>
                      <a:r>
                        <a:rPr lang="ru-RU" sz="1600" dirty="0" err="1">
                          <a:effectLst/>
                        </a:rPr>
                        <a:t>кв.м</a:t>
                      </a:r>
                      <a:r>
                        <a:rPr lang="ru-RU" sz="1600" dirty="0">
                          <a:effectLst/>
                        </a:rPr>
                        <a:t>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угол стреловидности крыла (градусы)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34,31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33,63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12,55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124,6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25° 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10909627"/>
                  </a:ext>
                </a:extLst>
              </a:tr>
              <a:tr h="2722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Число мест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195399"/>
                  </a:ext>
                </a:extLst>
              </a:tr>
              <a:tr h="788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экипаж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пассажиров в кабине двух классов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в туристическом классе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2 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128 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149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98418314"/>
                  </a:ext>
                </a:extLst>
              </a:tr>
              <a:tr h="2722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Размеры пассажирской кабины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350795"/>
                  </a:ext>
                </a:extLst>
              </a:tr>
              <a:tr h="7889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длина (м)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максимальная ширина (м)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максимальная высота (м) 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24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3,53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2,13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5767293"/>
                  </a:ext>
                </a:extLst>
              </a:tr>
              <a:tr h="2722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Массы и нагрузки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60441"/>
                  </a:ext>
                </a:extLst>
              </a:tr>
              <a:tr h="1306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взлетная (т)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пустого снаряженного (т)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самолета без топлива (т)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посадочная (т) </a:t>
                      </a:r>
                      <a:br>
                        <a:rPr lang="ru-RU" sz="1600">
                          <a:effectLst/>
                        </a:rPr>
                      </a:br>
                      <a:r>
                        <a:rPr lang="ru-RU" sz="1600">
                          <a:effectLst/>
                        </a:rPr>
                        <a:t>запас топлива (т)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69,4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37,58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54,65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58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26035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8920862"/>
                  </a:ext>
                </a:extLst>
              </a:tr>
              <a:tr h="27224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>
                          <a:effectLst/>
                        </a:rPr>
                        <a:t>Летные данные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049657"/>
                  </a:ext>
                </a:extLst>
              </a:tr>
              <a:tr h="1306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крейсерская скорость (км/ч)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дальность полета с (кол-во пассажиров) и багажом (с резервами топлива) 128, км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эксплуатационный потолок (м) 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потребная длина ВПП (м)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dirty="0">
                          <a:effectLst/>
                        </a:rPr>
                        <a:t>925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5920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12500</a:t>
                      </a:r>
                      <a:br>
                        <a:rPr lang="ru-RU" sz="1600" dirty="0">
                          <a:effectLst/>
                        </a:rPr>
                      </a:br>
                      <a:r>
                        <a:rPr lang="ru-RU" sz="1600" dirty="0">
                          <a:effectLst/>
                        </a:rPr>
                        <a:t>2040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13" marR="7413" marT="7413" marB="7413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9482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43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25" y="671734"/>
            <a:ext cx="2912525" cy="795115"/>
          </a:xfrm>
        </p:spPr>
        <p:txBody>
          <a:bodyPr>
            <a:normAutofit/>
          </a:bodyPr>
          <a:lstStyle/>
          <a:p>
            <a:r>
              <a:rPr lang="ru-RU" dirty="0" smtClean="0"/>
              <a:t>Фюзеляж</a:t>
            </a:r>
            <a:endParaRPr lang="ru-RU" dirty="0"/>
          </a:p>
        </p:txBody>
      </p:sp>
      <p:pic>
        <p:nvPicPr>
          <p:cNvPr id="4" name="Рисунок 3" descr="Картинки по запросу фюзеляж 737 7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1" y="1466849"/>
            <a:ext cx="10706100" cy="5391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610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325" y="633635"/>
            <a:ext cx="8911687" cy="737965"/>
          </a:xfrm>
        </p:spPr>
        <p:txBody>
          <a:bodyPr/>
          <a:lstStyle/>
          <a:p>
            <a:r>
              <a:rPr lang="ru-RU" dirty="0" smtClean="0"/>
              <a:t>Органы управления самолетом</a:t>
            </a:r>
            <a:endParaRPr lang="ru-RU" dirty="0"/>
          </a:p>
        </p:txBody>
      </p:sp>
      <p:pic>
        <p:nvPicPr>
          <p:cNvPr id="11" name="Рисунок 10" descr="http://www.studfiles.ru/html/2706/282/html_jwm4R1ZD1J.3xLo/htmlconvd-7lp6pD_html_4ca44d2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66875"/>
            <a:ext cx="8763000" cy="52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28600" y="1761023"/>
            <a:ext cx="3667125" cy="4935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Элементы системы управления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ru-RU" sz="3600" b="1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Интерцепторы-элероны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Предкрылки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Крюгера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Выдвижные предкрылки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Элероны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Закрылки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Тормозные интерцепторы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Руль 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напрарления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Стабилизатор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Руль высоты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Сервокомпенсатор РВ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4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4" y="1314450"/>
            <a:ext cx="11085046" cy="5543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0675" y="638175"/>
            <a:ext cx="6419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Крыло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20123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rv.org.ua/country/chrtr/models/inostran/boeing/f/topliv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0"/>
            <a:ext cx="10410825" cy="6858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379105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990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278</TotalTime>
  <Words>235</Words>
  <Application>Microsoft Office PowerPoint</Application>
  <PresentationFormat>Широкоэкранный</PresentationFormat>
  <Paragraphs>97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Gothic</vt:lpstr>
      <vt:lpstr>Symbol</vt:lpstr>
      <vt:lpstr>Tahoma</vt:lpstr>
      <vt:lpstr>Times New Roman</vt:lpstr>
      <vt:lpstr>Wingdings 3</vt:lpstr>
      <vt:lpstr>Легкий дым</vt:lpstr>
      <vt:lpstr>Boeing 737-700</vt:lpstr>
      <vt:lpstr>Содержание</vt:lpstr>
      <vt:lpstr>Общие сведения</vt:lpstr>
      <vt:lpstr>Презентация PowerPoint</vt:lpstr>
      <vt:lpstr>Фюзеляж</vt:lpstr>
      <vt:lpstr>Органы управления самолетом</vt:lpstr>
      <vt:lpstr>Презентация PowerPoint</vt:lpstr>
      <vt:lpstr>Презентация PowerPoint</vt:lpstr>
      <vt:lpstr>Презентация PowerPoint</vt:lpstr>
      <vt:lpstr>Оперение</vt:lpstr>
      <vt:lpstr>Презентация PowerPoint</vt:lpstr>
      <vt:lpstr>Шасси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Авионика</vt:lpstr>
      <vt:lpstr>Гидравлическая система</vt:lpstr>
      <vt:lpstr>Презентация PowerPoint</vt:lpstr>
      <vt:lpstr>Топливная система</vt:lpstr>
      <vt:lpstr>Силовая установка</vt:lpstr>
      <vt:lpstr>Презентация PowerPoint</vt:lpstr>
      <vt:lpstr>Система электроснабжения</vt:lpstr>
      <vt:lpstr>Кислородная                     система</vt:lpstr>
      <vt:lpstr>Презентация PowerPoint</vt:lpstr>
      <vt:lpstr>Система  кондиционирования</vt:lpstr>
      <vt:lpstr>Презентация PowerPoint</vt:lpstr>
      <vt:lpstr>Система водоснабжения</vt:lpstr>
      <vt:lpstr>Презентация PowerPoint</vt:lpstr>
      <vt:lpstr>Система удаления отбросов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737-700</dc:title>
  <dc:creator>Гасайни</dc:creator>
  <cp:lastModifiedBy>Гасайни</cp:lastModifiedBy>
  <cp:revision>26</cp:revision>
  <dcterms:created xsi:type="dcterms:W3CDTF">2016-02-23T20:02:47Z</dcterms:created>
  <dcterms:modified xsi:type="dcterms:W3CDTF">2016-11-07T01:08:14Z</dcterms:modified>
</cp:coreProperties>
</file>